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9" r:id="rId1"/>
    <p:sldMasterId id="214748370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Figtree" pitchFamily="2" charset="0"/>
      <p:regular r:id="rId23"/>
      <p:bold r:id="rId24"/>
      <p:italic r:id="rId25"/>
      <p:boldItalic r:id="rId26"/>
    </p:embeddedFont>
    <p:embeddedFont>
      <p:font typeface="Figtree ExtraBold" pitchFamily="2" charset="0"/>
      <p:bold r:id="rId27"/>
      <p:italic r:id="rId28"/>
      <p:boldItalic r:id="rId29"/>
    </p:embeddedFont>
    <p:embeddedFont>
      <p:font typeface="Figtree Medium" pitchFamily="2" charset="0"/>
      <p:regular r:id="rId30"/>
      <p:bold r:id="rId31"/>
      <p:italic r:id="rId32"/>
      <p:boldItalic r:id="rId33"/>
    </p:embeddedFont>
    <p:embeddedFont>
      <p:font typeface="Figtree SemiBold" pitchFamily="2" charset="0"/>
      <p:regular r:id="rId34"/>
      <p:bold r:id="rId35"/>
      <p:italic r:id="rId36"/>
      <p:boldItalic r:id="rId37"/>
    </p:embeddedFont>
    <p:embeddedFont>
      <p:font typeface="Lato" panose="020F0502020204030204" pitchFamily="34" charset="0"/>
      <p:regular r:id="rId38"/>
      <p:bold r:id="rId39"/>
      <p:italic r:id="rId40"/>
      <p:boldItalic r:id="rId41"/>
    </p:embeddedFont>
    <p:embeddedFont>
      <p:font typeface="Poppins" pitchFamily="2" charset="77"/>
      <p:regular r:id="rId42"/>
      <p:bold r:id="rId43"/>
      <p:italic r:id="rId44"/>
      <p:boldItalic r:id="rId45"/>
    </p:embeddedFont>
    <p:embeddedFont>
      <p:font typeface="Poppins Medium" panose="020B0604020202020204" pitchFamily="34" charset="0"/>
      <p:regular r:id="rId46"/>
      <p:bold r:id="rId47"/>
      <p:italic r:id="rId48"/>
      <p:boldItalic r:id="rId49"/>
    </p:embeddedFont>
    <p:embeddedFont>
      <p:font typeface="Poppins SemiBold" panose="020B0604020202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9452afaf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9452afafe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Insights into the evolving role of peer to peer to peer fundraising in philanthropy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The critical voice of Gen-Z in the future of giving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Opportunities for partnership in moments of crisis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e6a14a21f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3e6a14a21f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c353dc3ef_4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8c353dc3ef_4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ef59c018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8ef59c018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8ef59c018d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8ef59c018d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8ef59c018d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8ef59c018d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8ae7994f4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8ae7994f4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8ef59c018d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8ef59c018d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8ef59c018d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8ef59c018d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8ae7994f4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8ae7994f4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8ef59c018d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8ef59c018d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8ef59c018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8ef59c018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Speaker notes: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Introduction, why we are here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GoFundMe in Australia to date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8c353dc3ef_4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8c353dc3ef_4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Speaker notes: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Zoom out for global context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With more than $40 billion from a community of 200M and two donations per second, we’ve become the largest fundraising platform in the world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c353dc3ef_4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8c353dc3ef_4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Speaker notes: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Zoom out for global context</a:t>
            </a:r>
            <a:endParaRPr sz="10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With more than $40 billion from a community of 200M and two donations per second, we’ve become the largest fundraising platform in the world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ef59c018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8ef59c018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c353dc3ef_4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c353dc3ef_4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8c353dc3ef_4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8c353dc3ef_4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8c353dc3ef_4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8c353dc3ef_4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By using the intelligence gained from millions of successful fundraisers, we are uniquely positioned to fuel innovation for the sector and help grow participation in giving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e5f743b0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e5f743b0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photo)">
  <p:cSld name="TITLE_2_1_1_2_2">
    <p:bg>
      <p:bgPr>
        <a:solidFill>
          <a:srgbClr val="274A3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51582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8204" y="1978625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1235862" y="4673775"/>
            <a:ext cx="242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67B52"/>
                </a:solidFill>
                <a:latin typeface="Figtree"/>
                <a:ea typeface="Figtree"/>
                <a:cs typeface="Figtree"/>
                <a:sym typeface="Figtree"/>
              </a:rPr>
              <a:t>PROPRIETARY &amp; CONFIDENTIAL</a:t>
            </a:r>
            <a:endParaRPr sz="700">
              <a:solidFill>
                <a:srgbClr val="467B52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12" name="Google Shape;12;p2" title="GoFundMe_Final Logo.png"/>
          <p:cNvPicPr preferRelativeResize="0"/>
          <p:nvPr/>
        </p:nvPicPr>
        <p:blipFill rotWithShape="1">
          <a:blip r:embed="rId2">
            <a:alphaModFix/>
          </a:blip>
          <a:srcRect t="99" b="99"/>
          <a:stretch/>
        </p:blipFill>
        <p:spPr>
          <a:xfrm>
            <a:off x="463041" y="4498315"/>
            <a:ext cx="1351573" cy="43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Colorway Yellow - 5 statement">
  <p:cSld name="TITLE_AND_BODY_1_1_1_2_1_1_1">
    <p:bg>
      <p:bgPr>
        <a:solidFill>
          <a:srgbClr val="FFF3D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Figtree SemiBold"/>
              <a:buNone/>
              <a:defRPr sz="1500">
                <a:solidFill>
                  <a:schemeClr val="accent3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gtree"/>
              <a:buNone/>
              <a:defRPr sz="4800" b="1">
                <a:solidFill>
                  <a:schemeClr val="accent3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3 feature A">
  <p:cSld name="TITLE_AND_BODY_1_1_1_1_2_1">
    <p:bg>
      <p:bgPr>
        <a:solidFill>
          <a:srgbClr val="DAF4F4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5159204" y="35965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sz="14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358200" y="35965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2"/>
          </p:nvPr>
        </p:nvSpPr>
        <p:spPr>
          <a:xfrm>
            <a:off x="321600" y="3498046"/>
            <a:ext cx="8805600" cy="1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3"/>
          </p:nvPr>
        </p:nvSpPr>
        <p:spPr>
          <a:xfrm>
            <a:off x="358200" y="1657350"/>
            <a:ext cx="39765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4 feature B">
  <p:cSld name="TITLE_AND_BODY_1_1_1_1_2_1_1">
    <p:bg>
      <p:bgPr>
        <a:solidFill>
          <a:srgbClr val="DAF4F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4539150" y="574775"/>
            <a:ext cx="4032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sz="14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58211" y="820775"/>
            <a:ext cx="31692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4539150" y="892175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Colorway Blue - 5 statement">
  <p:cSld name="TITLE_AND_BODY_1_1_1_1_2_1_1_1">
    <p:bg>
      <p:bgPr>
        <a:solidFill>
          <a:srgbClr val="DAF4F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Colorway Purple - 5 statement">
  <p:cSld name="TITLE_AND_BODY_1_1_1_1_1_1_1_1_1">
    <p:bg>
      <p:bgPr>
        <a:solidFill>
          <a:srgbClr val="F4E4F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Figtree SemiBold"/>
              <a:buNone/>
              <a:defRPr sz="1500">
                <a:solidFill>
                  <a:schemeClr val="accent5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Figtree"/>
              <a:buNone/>
              <a:defRPr sz="4800" b="1">
                <a:solidFill>
                  <a:schemeClr val="accent5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agenda + takeaways)">
  <p:cSld name="TITLE_AND_TWO_COLUMNS_1">
    <p:bg>
      <p:bgPr>
        <a:solidFill>
          <a:srgbClr val="274A3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4539150" y="574775"/>
            <a:ext cx="4032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sz="14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Figtree"/>
              <a:buNone/>
              <a:defRPr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58200" y="3519398"/>
            <a:ext cx="5268900" cy="13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2"/>
          </p:nvPr>
        </p:nvSpPr>
        <p:spPr>
          <a:xfrm>
            <a:off x="4539150" y="892175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●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○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■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●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○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■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●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gtree"/>
              <a:buChar char="○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1000"/>
              </a:spcBef>
              <a:spcAft>
                <a:spcPts val="1200"/>
              </a:spcAft>
              <a:buClr>
                <a:schemeClr val="lt2"/>
              </a:buClr>
              <a:buSzPts val="1200"/>
              <a:buFont typeface="Figtree"/>
              <a:buChar char="■"/>
              <a:defRPr sz="12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testimonials)">
  <p:cSld name="TITLE_AND_TWO_COLUMNS_1_1">
    <p:bg>
      <p:bgPr>
        <a:solidFill>
          <a:srgbClr val="274A3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righthand text)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358211" y="1545450"/>
            <a:ext cx="31692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4521125" y="1657350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85750"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feature cards)">
  <p:cSld name="TITLE_ONLY_4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788700" y="40425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>
            <a:spLocks noGrp="1"/>
          </p:cNvSpPr>
          <p:nvPr>
            <p:ph type="pic" idx="2"/>
          </p:nvPr>
        </p:nvSpPr>
        <p:spPr>
          <a:xfrm>
            <a:off x="2135219" y="2571750"/>
            <a:ext cx="2251500" cy="1533000"/>
          </a:xfrm>
          <a:prstGeom prst="roundRect">
            <a:avLst>
              <a:gd name="adj" fmla="val 443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lefthand text + photo)">
  <p:cSld name="TITLE_ONLY_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358200" y="1206663"/>
            <a:ext cx="31692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5052200" y="284250"/>
            <a:ext cx="3831300" cy="4575000"/>
          </a:xfrm>
          <a:prstGeom prst="roundRect">
            <a:avLst>
              <a:gd name="adj" fmla="val 1721"/>
            </a:avLst>
          </a:prstGeom>
          <a:noFill/>
          <a:ln>
            <a:noFill/>
          </a:ln>
        </p:spPr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358200" y="2108048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text)">
  <p:cSld name="TITLE_2_1_1_2_1_1">
    <p:bg>
      <p:bgPr>
        <a:solidFill>
          <a:srgbClr val="274A3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 title="Subtract.png"/>
          <p:cNvPicPr preferRelativeResize="0"/>
          <p:nvPr/>
        </p:nvPicPr>
        <p:blipFill rotWithShape="1">
          <a:blip r:embed="rId2">
            <a:alphaModFix amt="9000"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51582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Figtree"/>
              <a:buNone/>
              <a:defRPr sz="60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58204" y="1978625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1235862" y="4673775"/>
            <a:ext cx="242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67B52"/>
                </a:solidFill>
                <a:latin typeface="Figtree"/>
                <a:ea typeface="Figtree"/>
                <a:cs typeface="Figtree"/>
                <a:sym typeface="Figtree"/>
              </a:rPr>
              <a:t>PROPRIETARY &amp; CONFIDENTIAL</a:t>
            </a:r>
            <a:endParaRPr sz="700">
              <a:solidFill>
                <a:srgbClr val="467B52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18" name="Google Shape;18;p3" title="GoFundMe_Final Logo.png"/>
          <p:cNvPicPr preferRelativeResize="0"/>
          <p:nvPr/>
        </p:nvPicPr>
        <p:blipFill rotWithShape="1">
          <a:blip r:embed="rId3">
            <a:alphaModFix/>
          </a:blip>
          <a:srcRect t="99" b="99"/>
          <a:stretch/>
        </p:blipFill>
        <p:spPr>
          <a:xfrm>
            <a:off x="463041" y="4498315"/>
            <a:ext cx="1351573" cy="43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wo columns)">
  <p:cSld name="TITLE_ONLY_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58200" y="770600"/>
            <a:ext cx="4112400" cy="10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358200" y="2446835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ubTitle" idx="2"/>
          </p:nvPr>
        </p:nvSpPr>
        <p:spPr>
          <a:xfrm>
            <a:off x="358200" y="2053225"/>
            <a:ext cx="37929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 sz="14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3"/>
          </p:nvPr>
        </p:nvSpPr>
        <p:spPr>
          <a:xfrm>
            <a:off x="4583687" y="2446835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4"/>
          </p:nvPr>
        </p:nvSpPr>
        <p:spPr>
          <a:xfrm>
            <a:off x="4583687" y="2053225"/>
            <a:ext cx="37929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 sz="14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hree columns)">
  <p:cSld name="TITLE_ONLY_2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358200" y="650475"/>
            <a:ext cx="4112400" cy="10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1"/>
          </p:nvPr>
        </p:nvSpPr>
        <p:spPr>
          <a:xfrm>
            <a:off x="35820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2"/>
          </p:nvPr>
        </p:nvSpPr>
        <p:spPr>
          <a:xfrm>
            <a:off x="320085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3"/>
          </p:nvPr>
        </p:nvSpPr>
        <p:spPr>
          <a:xfrm>
            <a:off x="604350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itle)">
  <p:cSld name="TITLE_ONL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lefthand text)">
  <p:cSld name="TITLE_ONLY_2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358200" y="14277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58200" y="1887000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- Logo">
  <p:cSld name="ONE_COLUMN_TEXT_1">
    <p:bg>
      <p:bgPr>
        <a:solidFill>
          <a:srgbClr val="274A34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5" title="GoFundMe_Final Logo.png"/>
          <p:cNvPicPr preferRelativeResize="0"/>
          <p:nvPr/>
        </p:nvPicPr>
        <p:blipFill rotWithShape="1">
          <a:blip r:embed="rId2">
            <a:alphaModFix/>
          </a:blip>
          <a:srcRect t="99" b="99"/>
          <a:stretch/>
        </p:blipFill>
        <p:spPr>
          <a:xfrm>
            <a:off x="3356920" y="2181375"/>
            <a:ext cx="2430173" cy="78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- 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+ Image">
  <p:cSld name="BLANK_1_1_3_1_2_3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7"/>
          <p:cNvSpPr txBox="1">
            <a:spLocks noGrp="1"/>
          </p:cNvSpPr>
          <p:nvPr>
            <p:ph type="subTitle" idx="1"/>
          </p:nvPr>
        </p:nvSpPr>
        <p:spPr>
          <a:xfrm>
            <a:off x="284398" y="1365450"/>
            <a:ext cx="4378800" cy="24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9" name="Google Shape;99;p27"/>
          <p:cNvSpPr>
            <a:spLocks noGrp="1"/>
          </p:cNvSpPr>
          <p:nvPr>
            <p:ph type="pic" idx="2"/>
          </p:nvPr>
        </p:nvSpPr>
        <p:spPr>
          <a:xfrm>
            <a:off x="5574425" y="1027950"/>
            <a:ext cx="3238800" cy="3087600"/>
          </a:xfrm>
          <a:prstGeom prst="roundRect">
            <a:avLst>
              <a:gd name="adj" fmla="val 3258"/>
            </a:avLst>
          </a:prstGeom>
          <a:noFill/>
          <a:ln>
            <a:noFill/>
          </a:ln>
        </p:spPr>
      </p:sp>
      <p:sp>
        <p:nvSpPr>
          <p:cNvPr id="100" name="Google Shape;100;p27"/>
          <p:cNvSpPr txBox="1"/>
          <p:nvPr/>
        </p:nvSpPr>
        <p:spPr>
          <a:xfrm>
            <a:off x="533900" y="4633311"/>
            <a:ext cx="637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Proprietary &amp; Confidential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" name="Google Shape;10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325" y="4735076"/>
            <a:ext cx="154574" cy="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7"/>
          <p:cNvSpPr txBox="1">
            <a:spLocks noGrp="1"/>
          </p:cNvSpPr>
          <p:nvPr>
            <p:ph type="title"/>
          </p:nvPr>
        </p:nvSpPr>
        <p:spPr>
          <a:xfrm>
            <a:off x="284398" y="457200"/>
            <a:ext cx="48672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Divider 1">
  <p:cSld name="BLANK_1_1_3_1_1_2">
    <p:bg>
      <p:bgPr>
        <a:solidFill>
          <a:schemeClr val="accent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subTitle" idx="1"/>
          </p:nvPr>
        </p:nvSpPr>
        <p:spPr>
          <a:xfrm>
            <a:off x="284398" y="1396338"/>
            <a:ext cx="43788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05" name="Google Shape;105;p28"/>
          <p:cNvSpPr txBox="1"/>
          <p:nvPr/>
        </p:nvSpPr>
        <p:spPr>
          <a:xfrm>
            <a:off x="533900" y="4633311"/>
            <a:ext cx="637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Proprietary &amp; Confidential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6" name="Google Shape;10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325" y="4735076"/>
            <a:ext cx="154574" cy="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284398" y="457200"/>
            <a:ext cx="48672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ubTitle" idx="2"/>
          </p:nvPr>
        </p:nvSpPr>
        <p:spPr>
          <a:xfrm>
            <a:off x="284398" y="3269863"/>
            <a:ext cx="4378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BLANK_1_1_3_1_2_5">
    <p:bg>
      <p:bgPr>
        <a:solidFill>
          <a:schemeClr val="accent6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>
            <a:spLocks noGrp="1"/>
          </p:cNvSpPr>
          <p:nvPr>
            <p:ph type="title"/>
          </p:nvPr>
        </p:nvSpPr>
        <p:spPr>
          <a:xfrm>
            <a:off x="284398" y="457200"/>
            <a:ext cx="48672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subTitle" idx="1"/>
          </p:nvPr>
        </p:nvSpPr>
        <p:spPr>
          <a:xfrm>
            <a:off x="284398" y="1365450"/>
            <a:ext cx="6376500" cy="24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  <a:defRPr sz="3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12" name="Google Shape;112;p29"/>
          <p:cNvSpPr txBox="1"/>
          <p:nvPr/>
        </p:nvSpPr>
        <p:spPr>
          <a:xfrm>
            <a:off x="533900" y="4633311"/>
            <a:ext cx="637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Proprietary &amp; Confidential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3" name="Google Shape;11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325" y="4735076"/>
            <a:ext cx="154574" cy="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photo)">
  <p:cSld name="TITLE_2_1_1_2_2">
    <p:bg>
      <p:bgPr>
        <a:solidFill>
          <a:schemeClr val="dk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51582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358204" y="1978625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pic>
        <p:nvPicPr>
          <p:cNvPr id="120" name="Google Shape;120;p31" title="Group 2147229724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386" y="4607182"/>
            <a:ext cx="1761825" cy="3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1"/>
          <p:cNvSpPr txBox="1"/>
          <p:nvPr/>
        </p:nvSpPr>
        <p:spPr>
          <a:xfrm>
            <a:off x="1780662" y="4654118"/>
            <a:ext cx="242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67B52"/>
                </a:solidFill>
                <a:latin typeface="Figtree"/>
                <a:ea typeface="Figtree"/>
                <a:cs typeface="Figtree"/>
                <a:sym typeface="Figtree"/>
              </a:rPr>
              <a:t>PROPRIETARY &amp; CONFIDENTIAL</a:t>
            </a:r>
            <a:endParaRPr sz="700">
              <a:solidFill>
                <a:srgbClr val="467B52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stat)">
  <p:cSld name="TITLE_AND_BODY_2">
    <p:bg>
      <p:bgPr>
        <a:solidFill>
          <a:schemeClr val="l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5159204" y="35965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sz="14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58200" y="35965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 idx="2"/>
          </p:nvPr>
        </p:nvSpPr>
        <p:spPr>
          <a:xfrm>
            <a:off x="321600" y="3498046"/>
            <a:ext cx="8805600" cy="1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358200" y="1657350"/>
            <a:ext cx="39765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text)">
  <p:cSld name="TITLE_2_1_1_2_1_1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2" title="Subtract.png"/>
          <p:cNvPicPr preferRelativeResize="0"/>
          <p:nvPr/>
        </p:nvPicPr>
        <p:blipFill rotWithShape="1">
          <a:blip r:embed="rId2">
            <a:alphaModFix amt="9000"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51582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"/>
              <a:buNone/>
              <a:defRPr sz="60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ubTitle" idx="1"/>
          </p:nvPr>
        </p:nvSpPr>
        <p:spPr>
          <a:xfrm>
            <a:off x="358204" y="1978625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gtree"/>
              <a:buNone/>
              <a:defRPr sz="15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pic>
        <p:nvPicPr>
          <p:cNvPr id="126" name="Google Shape;126;p32" title="Group 2147229724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86" y="4607182"/>
            <a:ext cx="1761825" cy="3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2"/>
          <p:cNvSpPr txBox="1"/>
          <p:nvPr/>
        </p:nvSpPr>
        <p:spPr>
          <a:xfrm>
            <a:off x="1780662" y="4654118"/>
            <a:ext cx="242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67B52"/>
                </a:solidFill>
                <a:latin typeface="Figtree"/>
                <a:ea typeface="Figtree"/>
                <a:cs typeface="Figtree"/>
                <a:sym typeface="Figtree"/>
              </a:rPr>
              <a:t>PROPRIETARY &amp; CONFIDENTIAL</a:t>
            </a:r>
            <a:endParaRPr sz="700">
              <a:solidFill>
                <a:srgbClr val="467B52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text) 1">
  <p:cSld name="TITLE_2_1_1_2_1_1_1">
    <p:bg>
      <p:bgPr>
        <a:solidFill>
          <a:schemeClr val="accen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3" title="Subtract4.png"/>
          <p:cNvPicPr preferRelativeResize="0"/>
          <p:nvPr/>
        </p:nvPicPr>
        <p:blipFill rotWithShape="1">
          <a:blip r:embed="rId2">
            <a:alphaModFix amt="86000"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3"/>
          <p:cNvSpPr txBox="1"/>
          <p:nvPr/>
        </p:nvSpPr>
        <p:spPr>
          <a:xfrm>
            <a:off x="358200" y="4655875"/>
            <a:ext cx="242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3C6C6"/>
                </a:solidFill>
                <a:latin typeface="Figtree"/>
                <a:ea typeface="Figtree"/>
                <a:cs typeface="Figtree"/>
                <a:sym typeface="Figtree"/>
              </a:rPr>
              <a:t>PROPRIETARY &amp; CONFIDENTIAL</a:t>
            </a:r>
            <a:endParaRPr sz="700">
              <a:solidFill>
                <a:srgbClr val="63C6C6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131" name="Google Shape;131;p33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51582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gtree"/>
              <a:buNone/>
              <a:defRPr sz="6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subTitle" idx="1"/>
          </p:nvPr>
        </p:nvSpPr>
        <p:spPr>
          <a:xfrm>
            <a:off x="358204" y="1978625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pic>
        <p:nvPicPr>
          <p:cNvPr id="133" name="Google Shape;133;p33" title="Group 2147229869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475" y="4187825"/>
            <a:ext cx="1761823" cy="3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stat)">
  <p:cSld name="TITLE_AND_BODY_2"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subTitle" idx="1"/>
          </p:nvPr>
        </p:nvSpPr>
        <p:spPr>
          <a:xfrm>
            <a:off x="5159204" y="35965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sz="14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400"/>
              <a:buFont typeface="Figtree"/>
              <a:buNone/>
              <a:defRPr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title"/>
          </p:nvPr>
        </p:nvSpPr>
        <p:spPr>
          <a:xfrm>
            <a:off x="358200" y="35965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title" idx="2"/>
          </p:nvPr>
        </p:nvSpPr>
        <p:spPr>
          <a:xfrm>
            <a:off x="321600" y="3498046"/>
            <a:ext cx="8805600" cy="1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1000"/>
              <a:buFont typeface="Figtree"/>
              <a:buNone/>
              <a:defRPr sz="11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body" idx="3"/>
          </p:nvPr>
        </p:nvSpPr>
        <p:spPr>
          <a:xfrm>
            <a:off x="358200" y="1657350"/>
            <a:ext cx="39765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●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○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200"/>
              <a:buFont typeface="Figtree Medium"/>
              <a:buChar char="■"/>
              <a:defRPr sz="1200">
                <a:solidFill>
                  <a:srgbClr val="274A34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Section divider">
  <p:cSld name="TITLE_AND_BODY_1">
    <p:bg>
      <p:bgPr>
        <a:solidFill>
          <a:schemeClr val="accen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5" title="Subtract4.png"/>
          <p:cNvPicPr preferRelativeResize="0"/>
          <p:nvPr/>
        </p:nvPicPr>
        <p:blipFill rotWithShape="1">
          <a:blip r:embed="rId2">
            <a:alphaModFix amt="40000"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5"/>
          <p:cNvSpPr txBox="1">
            <a:spLocks noGrp="1"/>
          </p:cNvSpPr>
          <p:nvPr>
            <p:ph type="subTitle" idx="1"/>
          </p:nvPr>
        </p:nvSpPr>
        <p:spPr>
          <a:xfrm>
            <a:off x="358204" y="306930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Sub-section divider">
  <p:cSld name="TITLE_AND_BODY_1_2">
    <p:bg>
      <p:bgPr>
        <a:solidFill>
          <a:srgbClr val="DAF4F4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6" title="Subtract4.png"/>
          <p:cNvPicPr preferRelativeResize="0"/>
          <p:nvPr/>
        </p:nvPicPr>
        <p:blipFill rotWithShape="1">
          <a:blip r:embed="rId2">
            <a:alphaModFix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6"/>
          <p:cNvSpPr txBox="1">
            <a:spLocks noGrp="1"/>
          </p:cNvSpPr>
          <p:nvPr>
            <p:ph type="subTitle" idx="1"/>
          </p:nvPr>
        </p:nvSpPr>
        <p:spPr>
          <a:xfrm>
            <a:off x="358204" y="306930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"/>
              <a:buNone/>
              <a:defRPr sz="15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statement)">
  <p:cSld name="TITLE_AND_BODY_1_2_1"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quote)">
  <p:cSld name="TITLE_AND_BODY_1_2_1_1_1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8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quote + photo)">
  <p:cSld name="TITLE_AND_BODY_1_2_1_1_1_1_1"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subTitle" idx="1"/>
          </p:nvPr>
        </p:nvSpPr>
        <p:spPr>
          <a:xfrm>
            <a:off x="3581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42918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  <p:sp>
        <p:nvSpPr>
          <p:cNvPr id="156" name="Google Shape;156;p39"/>
          <p:cNvSpPr>
            <a:spLocks noGrp="1"/>
          </p:cNvSpPr>
          <p:nvPr>
            <p:ph type="pic" idx="2"/>
          </p:nvPr>
        </p:nvSpPr>
        <p:spPr>
          <a:xfrm>
            <a:off x="5052200" y="284250"/>
            <a:ext cx="3831300" cy="4575000"/>
          </a:xfrm>
          <a:prstGeom prst="roundRect">
            <a:avLst>
              <a:gd name="adj" fmla="val 172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3 feature A">
  <p:cSld name="TITLE_AND_BODY_1_1_1_1_2_1">
    <p:bg>
      <p:bgPr>
        <a:solidFill>
          <a:srgbClr val="DAF4F4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subTitle" idx="1"/>
          </p:nvPr>
        </p:nvSpPr>
        <p:spPr>
          <a:xfrm>
            <a:off x="5159204" y="35965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sz="14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title"/>
          </p:nvPr>
        </p:nvSpPr>
        <p:spPr>
          <a:xfrm>
            <a:off x="358200" y="35965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title" idx="2"/>
          </p:nvPr>
        </p:nvSpPr>
        <p:spPr>
          <a:xfrm>
            <a:off x="321600" y="3498046"/>
            <a:ext cx="8805600" cy="1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Font typeface="Figtree"/>
              <a:buNone/>
              <a:defRPr sz="11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61" name="Google Shape;161;p40"/>
          <p:cNvSpPr txBox="1">
            <a:spLocks noGrp="1"/>
          </p:cNvSpPr>
          <p:nvPr>
            <p:ph type="body" idx="3"/>
          </p:nvPr>
        </p:nvSpPr>
        <p:spPr>
          <a:xfrm>
            <a:off x="358200" y="1657350"/>
            <a:ext cx="39765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- 4 feature B">
  <p:cSld name="TITLE_AND_BODY_1_1_1_1_2_1_1">
    <p:bg>
      <p:bgPr>
        <a:solidFill>
          <a:srgbClr val="DAF4F4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1"/>
          <p:cNvSpPr txBox="1">
            <a:spLocks noGrp="1"/>
          </p:cNvSpPr>
          <p:nvPr>
            <p:ph type="subTitle" idx="1"/>
          </p:nvPr>
        </p:nvSpPr>
        <p:spPr>
          <a:xfrm>
            <a:off x="4539150" y="574775"/>
            <a:ext cx="4032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sz="14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gtree"/>
              <a:buNone/>
              <a:defRPr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64" name="Google Shape;164;p41"/>
          <p:cNvSpPr txBox="1">
            <a:spLocks noGrp="1"/>
          </p:cNvSpPr>
          <p:nvPr>
            <p:ph type="title"/>
          </p:nvPr>
        </p:nvSpPr>
        <p:spPr>
          <a:xfrm>
            <a:off x="358211" y="820775"/>
            <a:ext cx="31692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body" idx="2"/>
          </p:nvPr>
        </p:nvSpPr>
        <p:spPr>
          <a:xfrm>
            <a:off x="4539150" y="892175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●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○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igtree Medium"/>
              <a:buChar char="■"/>
              <a:defRPr sz="1200">
                <a:solidFill>
                  <a:schemeClr val="accen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Section divider">
  <p:cSld name="TITLE_AND_BODY_1">
    <p:bg>
      <p:bgPr>
        <a:solidFill>
          <a:srgbClr val="274A3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 title="Subtract.png"/>
          <p:cNvPicPr preferRelativeResize="0"/>
          <p:nvPr/>
        </p:nvPicPr>
        <p:blipFill rotWithShape="1">
          <a:blip r:embed="rId2">
            <a:alphaModFix amt="9000"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58204" y="306930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Figtree"/>
              <a:buNone/>
              <a:defRPr sz="15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Figtree"/>
              <a:buNone/>
              <a:defRPr sz="4800" b="1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Colorway Blue - 5 statement">
  <p:cSld name="TITLE_AND_BODY_1_1_1_1_2_1_1_1">
    <p:bg>
      <p:bgPr>
        <a:solidFill>
          <a:srgbClr val="DAF4F4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2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Figtree SemiBold"/>
              <a:buNone/>
              <a:defRPr sz="1500">
                <a:solidFill>
                  <a:schemeClr val="accen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68" name="Google Shape;168;p42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gtree"/>
              <a:buNone/>
              <a:defRPr sz="48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agenda + takeaways)">
  <p:cSld name="TITLE_AND_TWO_COLUMNS_1"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>
            <a:spLocks noGrp="1"/>
          </p:cNvSpPr>
          <p:nvPr>
            <p:ph type="subTitle" idx="1"/>
          </p:nvPr>
        </p:nvSpPr>
        <p:spPr>
          <a:xfrm>
            <a:off x="4539150" y="574775"/>
            <a:ext cx="4032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sz="14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None/>
              <a:defRPr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title"/>
          </p:nvPr>
        </p:nvSpPr>
        <p:spPr>
          <a:xfrm>
            <a:off x="358200" y="3519398"/>
            <a:ext cx="5268900" cy="13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gtree"/>
              <a:buNone/>
              <a:defRPr sz="48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body" idx="2"/>
          </p:nvPr>
        </p:nvSpPr>
        <p:spPr>
          <a:xfrm>
            <a:off x="4539150" y="892175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●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○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■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●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○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■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●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gtree"/>
              <a:buChar char="○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1000"/>
              </a:spcBef>
              <a:spcAft>
                <a:spcPts val="1200"/>
              </a:spcAft>
              <a:buClr>
                <a:schemeClr val="lt1"/>
              </a:buClr>
              <a:buSzPts val="1200"/>
              <a:buFont typeface="Figtree"/>
              <a:buChar char="■"/>
              <a:defRPr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testimonials)">
  <p:cSld name="TITLE_AND_TWO_COLUMNS_1_1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righthand text)" type="titleOnly">
  <p:cSld name="TITLE_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358211" y="1545450"/>
            <a:ext cx="31692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76" name="Google Shape;176;p45"/>
          <p:cNvSpPr txBox="1">
            <a:spLocks noGrp="1"/>
          </p:cNvSpPr>
          <p:nvPr>
            <p:ph type="body" idx="1"/>
          </p:nvPr>
        </p:nvSpPr>
        <p:spPr>
          <a:xfrm>
            <a:off x="4521125" y="1657350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8575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85750"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9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feature cards)">
  <p:cSld name="TITLE_ONLY_4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6"/>
          <p:cNvSpPr txBox="1">
            <a:spLocks noGrp="1"/>
          </p:cNvSpPr>
          <p:nvPr>
            <p:ph type="title"/>
          </p:nvPr>
        </p:nvSpPr>
        <p:spPr>
          <a:xfrm>
            <a:off x="788700" y="40425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"/>
              <a:buNone/>
              <a:defRPr sz="36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79" name="Google Shape;179;p46"/>
          <p:cNvSpPr>
            <a:spLocks noGrp="1"/>
          </p:cNvSpPr>
          <p:nvPr>
            <p:ph type="pic" idx="2"/>
          </p:nvPr>
        </p:nvSpPr>
        <p:spPr>
          <a:xfrm>
            <a:off x="2135219" y="2571750"/>
            <a:ext cx="2251500" cy="1533000"/>
          </a:xfrm>
          <a:prstGeom prst="roundRect">
            <a:avLst>
              <a:gd name="adj" fmla="val 443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lefthand text + photo)">
  <p:cSld name="TITLE_ONLY_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7"/>
          <p:cNvSpPr txBox="1">
            <a:spLocks noGrp="1"/>
          </p:cNvSpPr>
          <p:nvPr>
            <p:ph type="title"/>
          </p:nvPr>
        </p:nvSpPr>
        <p:spPr>
          <a:xfrm>
            <a:off x="358200" y="1206663"/>
            <a:ext cx="31692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>
            <a:spLocks noGrp="1"/>
          </p:cNvSpPr>
          <p:nvPr>
            <p:ph type="pic" idx="2"/>
          </p:nvPr>
        </p:nvSpPr>
        <p:spPr>
          <a:xfrm>
            <a:off x="5052200" y="284250"/>
            <a:ext cx="3831300" cy="4575000"/>
          </a:xfrm>
          <a:prstGeom prst="roundRect">
            <a:avLst>
              <a:gd name="adj" fmla="val 1721"/>
            </a:avLst>
          </a:prstGeom>
          <a:noFill/>
          <a:ln>
            <a:noFill/>
          </a:ln>
        </p:spPr>
      </p:sp>
      <p:sp>
        <p:nvSpPr>
          <p:cNvPr id="183" name="Google Shape;183;p47"/>
          <p:cNvSpPr txBox="1">
            <a:spLocks noGrp="1"/>
          </p:cNvSpPr>
          <p:nvPr>
            <p:ph type="body" idx="1"/>
          </p:nvPr>
        </p:nvSpPr>
        <p:spPr>
          <a:xfrm>
            <a:off x="358200" y="2108048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wo columns)">
  <p:cSld name="TITLE_ONLY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358200" y="770600"/>
            <a:ext cx="4112400" cy="10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1"/>
          </p:nvPr>
        </p:nvSpPr>
        <p:spPr>
          <a:xfrm>
            <a:off x="358200" y="2446835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subTitle" idx="2"/>
          </p:nvPr>
        </p:nvSpPr>
        <p:spPr>
          <a:xfrm>
            <a:off x="358200" y="2053225"/>
            <a:ext cx="37929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 sz="14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3"/>
          </p:nvPr>
        </p:nvSpPr>
        <p:spPr>
          <a:xfrm>
            <a:off x="4583687" y="2446835"/>
            <a:ext cx="37929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subTitle" idx="4"/>
          </p:nvPr>
        </p:nvSpPr>
        <p:spPr>
          <a:xfrm>
            <a:off x="4583687" y="2053225"/>
            <a:ext cx="37929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 sz="14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 SemiBold"/>
              <a:buNone/>
              <a:def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hree columns)">
  <p:cSld name="TITLE_ONLY_2_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9"/>
          <p:cNvSpPr txBox="1">
            <a:spLocks noGrp="1"/>
          </p:cNvSpPr>
          <p:nvPr>
            <p:ph type="title"/>
          </p:nvPr>
        </p:nvSpPr>
        <p:spPr>
          <a:xfrm>
            <a:off x="358200" y="650475"/>
            <a:ext cx="4112400" cy="10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1"/>
          </p:nvPr>
        </p:nvSpPr>
        <p:spPr>
          <a:xfrm>
            <a:off x="35820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2"/>
          </p:nvPr>
        </p:nvSpPr>
        <p:spPr>
          <a:xfrm>
            <a:off x="320085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body" idx="3"/>
          </p:nvPr>
        </p:nvSpPr>
        <p:spPr>
          <a:xfrm>
            <a:off x="6043500" y="1699275"/>
            <a:ext cx="27423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title)">
  <p:cSld name="TITLE_ONLY_2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lefthand text)">
  <p:cSld name="TITLE_ONLY_2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358200" y="14277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Figtree"/>
              <a:buNone/>
              <a:defRPr sz="2500" b="1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358200" y="1887000"/>
            <a:ext cx="4032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Sub-section divider">
  <p:cSld name="TITLE_AND_BODY_1_2">
    <p:bg>
      <p:bgPr>
        <a:solidFill>
          <a:schemeClr val="l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 title="Subtract.png"/>
          <p:cNvPicPr preferRelativeResize="0"/>
          <p:nvPr/>
        </p:nvPicPr>
        <p:blipFill rotWithShape="1">
          <a:blip r:embed="rId2">
            <a:alphaModFix/>
          </a:blip>
          <a:srcRect t="1839" b="1839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358204" y="3069300"/>
            <a:ext cx="36216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"/>
              <a:buNone/>
              <a:defRPr sz="1500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51057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- Logo">
  <p:cSld name="ONE_COLUMN_TEXT_1">
    <p:bg>
      <p:bgPr>
        <a:solidFill>
          <a:schemeClr val="dk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52" title="Group 2147229724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4188" y="2289525"/>
            <a:ext cx="3175624" cy="5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- 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Emphasis (statement)">
  <p:cSld name="TITLE_AND_BODY_1_2_1">
    <p:bg>
      <p:bgPr>
        <a:solidFill>
          <a:schemeClr val="l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1500"/>
              <a:buFont typeface="Figtree SemiBold"/>
              <a:buNone/>
              <a:defRPr sz="15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4A34"/>
              </a:buClr>
              <a:buSzPts val="4800"/>
              <a:buFont typeface="Figtree"/>
              <a:buNone/>
              <a:defRPr sz="48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quote)">
  <p:cSld name="TITLE_AND_BODY_1_2_1_1_1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igtree Medium"/>
              <a:buNone/>
              <a:defRPr sz="3600"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Body (quote + photo)">
  <p:cSld name="TITLE_AND_BODY_1_2_1_1_1_1_1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3581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500"/>
              <a:buFont typeface="Figtree SemiBold"/>
              <a:buNone/>
              <a:defRPr sz="1500">
                <a:solidFill>
                  <a:srgbClr val="92CE3E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42918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igtree Medium"/>
              <a:buNone/>
              <a:defRPr sz="3000"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>
            <a:spLocks noGrp="1"/>
          </p:cNvSpPr>
          <p:nvPr>
            <p:ph type="pic" idx="2"/>
          </p:nvPr>
        </p:nvSpPr>
        <p:spPr>
          <a:xfrm>
            <a:off x="5052200" y="284250"/>
            <a:ext cx="3831300" cy="4575000"/>
          </a:xfrm>
          <a:prstGeom prst="roundRect">
            <a:avLst>
              <a:gd name="adj" fmla="val 172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Colorway Pink - 5 statement">
  <p:cSld name="TITLE_AND_BODY_1_1_2_1_1_1">
    <p:bg>
      <p:bgPr>
        <a:solidFill>
          <a:srgbClr val="FBE4E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subTitle" idx="1"/>
          </p:nvPr>
        </p:nvSpPr>
        <p:spPr>
          <a:xfrm>
            <a:off x="2231999" y="3069300"/>
            <a:ext cx="4680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1500"/>
              <a:buFont typeface="Figtree SemiBold"/>
              <a:buNone/>
              <a:defRPr sz="1500">
                <a:solidFill>
                  <a:srgbClr val="7E1946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88700" y="1680600"/>
            <a:ext cx="7566600" cy="1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1946"/>
              </a:buClr>
              <a:buSzPts val="4800"/>
              <a:buFont typeface="Figtree"/>
              <a:buNone/>
              <a:defRPr sz="4800" b="1">
                <a:solidFill>
                  <a:srgbClr val="7E1946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gtree"/>
              <a:buChar char="●"/>
              <a:defRPr sz="18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SemiBold"/>
              <a:buNone/>
              <a:defRPr sz="28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gtree"/>
              <a:buChar char="●"/>
              <a:defRPr sz="18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4"/>
          <p:cNvSpPr txBox="1">
            <a:spLocks noGrp="1"/>
          </p:cNvSpPr>
          <p:nvPr>
            <p:ph type="title"/>
          </p:nvPr>
        </p:nvSpPr>
        <p:spPr>
          <a:xfrm>
            <a:off x="358200" y="404825"/>
            <a:ext cx="4213800" cy="25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>
                <a:latin typeface="Figtree ExtraBold"/>
                <a:ea typeface="Figtree ExtraBold"/>
                <a:cs typeface="Figtree ExtraBold"/>
                <a:sym typeface="Figtree ExtraBold"/>
              </a:rPr>
              <a:t>Celebrating 10 years of Australian generosity</a:t>
            </a:r>
            <a:endParaRPr sz="4800" b="0">
              <a:latin typeface="Figtree ExtraBold"/>
              <a:ea typeface="Figtree ExtraBold"/>
              <a:cs typeface="Figtree ExtraBold"/>
              <a:sym typeface="Figtree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88E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3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6217500" cy="19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crisis response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3"/>
          <p:cNvSpPr txBox="1">
            <a:spLocks noGrp="1"/>
          </p:cNvSpPr>
          <p:nvPr>
            <p:ph type="subTitle" idx="1"/>
          </p:nvPr>
        </p:nvSpPr>
        <p:spPr>
          <a:xfrm>
            <a:off x="358200" y="3069300"/>
            <a:ext cx="46851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together in times of community crisis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4"/>
          <p:cNvSpPr txBox="1">
            <a:spLocks noGrp="1"/>
          </p:cNvSpPr>
          <p:nvPr>
            <p:ph type="title"/>
          </p:nvPr>
        </p:nvSpPr>
        <p:spPr>
          <a:xfrm>
            <a:off x="358200" y="2323200"/>
            <a:ext cx="34134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crisis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&amp; natural disaster</a:t>
            </a:r>
            <a:endParaRPr/>
          </a:p>
        </p:txBody>
      </p:sp>
      <p:sp>
        <p:nvSpPr>
          <p:cNvPr id="312" name="Google Shape;312;p64"/>
          <p:cNvSpPr txBox="1">
            <a:spLocks noGrp="1"/>
          </p:cNvSpPr>
          <p:nvPr>
            <p:ph type="body" idx="1"/>
          </p:nvPr>
        </p:nvSpPr>
        <p:spPr>
          <a:xfrm>
            <a:off x="3965550" y="1288625"/>
            <a:ext cx="4799400" cy="29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13359" algn="l" rtl="0"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More than $1 billion has been raised on GoFundMe for natural disasters around the world</a:t>
            </a:r>
            <a:endParaRPr/>
          </a:p>
          <a:p>
            <a:pPr marL="365760" lvl="0" indent="-213359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The largest </a:t>
            </a:r>
            <a:r>
              <a:rPr lang="en" b="1"/>
              <a:t>Australian</a:t>
            </a:r>
            <a:r>
              <a:rPr lang="en"/>
              <a:t> crises + natural disasters: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COVID-19 response [2020-2021]: </a:t>
            </a:r>
            <a:r>
              <a:rPr lang="en" sz="1100"/>
              <a:t>$44M AUD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Black Summer Bushfires [Jan 2020]: </a:t>
            </a:r>
            <a:r>
              <a:rPr lang="en" sz="1100"/>
              <a:t>$41M AUD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East Coast flooding [2022]: </a:t>
            </a:r>
            <a:r>
              <a:rPr lang="en" sz="1100"/>
              <a:t>$17M</a:t>
            </a:r>
            <a:endParaRPr sz="1100"/>
          </a:p>
          <a:p>
            <a:pPr marL="365760" lvl="0" indent="-213359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The largest </a:t>
            </a:r>
            <a:r>
              <a:rPr lang="en" b="1"/>
              <a:t>global</a:t>
            </a:r>
            <a:r>
              <a:rPr lang="en"/>
              <a:t> crises + natural disasters:</a:t>
            </a:r>
            <a:endParaRPr/>
          </a:p>
          <a:p>
            <a: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Middle East conflict:</a:t>
            </a:r>
            <a:r>
              <a:rPr lang="en" sz="1100"/>
              <a:t> $500M USD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2025 US Wildfires:</a:t>
            </a:r>
            <a:r>
              <a:rPr lang="en" sz="1100"/>
              <a:t> $400M USD</a:t>
            </a:r>
            <a:endParaRPr sz="1100"/>
          </a:p>
          <a:p>
            <a:pPr marL="91440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100"/>
              <a:buChar char="○"/>
            </a:pPr>
            <a:r>
              <a:rPr lang="en" sz="1100" b="1">
                <a:highlight>
                  <a:srgbClr val="FFFFFF"/>
                </a:highlight>
              </a:rPr>
              <a:t>Ukraine War:</a:t>
            </a:r>
            <a:endParaRPr sz="1100"/>
          </a:p>
        </p:txBody>
      </p:sp>
      <p:sp>
        <p:nvSpPr>
          <p:cNvPr id="313" name="Google Shape;313;p64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314" name="Google Shape;314;p64" title="Screenshot 2025-10-14 at 11.25.2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800" y="2852150"/>
            <a:ext cx="850300" cy="8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5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Partners in disbursement</a:t>
            </a:r>
            <a:endParaRPr/>
          </a:p>
        </p:txBody>
      </p:sp>
      <p:sp>
        <p:nvSpPr>
          <p:cNvPr id="320" name="Google Shape;320;p65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321" name="Google Shape;321;p65" title="Screenshot 2025-10-06 at 9.00.44 pm.png"/>
          <p:cNvPicPr preferRelativeResize="0"/>
          <p:nvPr/>
        </p:nvPicPr>
        <p:blipFill rotWithShape="1">
          <a:blip r:embed="rId3">
            <a:alphaModFix/>
          </a:blip>
          <a:srcRect l="-3529" t="-2455" r="-1523" b="-2465"/>
          <a:stretch/>
        </p:blipFill>
        <p:spPr>
          <a:xfrm>
            <a:off x="358425" y="1503725"/>
            <a:ext cx="3840900" cy="3086100"/>
          </a:xfrm>
          <a:prstGeom prst="roundRect">
            <a:avLst>
              <a:gd name="adj" fmla="val 5617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2" name="Google Shape;322;p65"/>
          <p:cNvSpPr/>
          <p:nvPr/>
        </p:nvSpPr>
        <p:spPr>
          <a:xfrm>
            <a:off x="4310125" y="2674000"/>
            <a:ext cx="793500" cy="447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3F3F3"/>
          </a:solidFill>
          <a:ln w="9525" cap="flat" cmpd="sng">
            <a:solidFill>
              <a:srgbClr val="467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323" name="Google Shape;323;p65" title="Screenshot 2025-10-06 at 7.09.03 pm.png"/>
          <p:cNvPicPr preferRelativeResize="0"/>
          <p:nvPr/>
        </p:nvPicPr>
        <p:blipFill rotWithShape="1">
          <a:blip r:embed="rId4">
            <a:alphaModFix/>
          </a:blip>
          <a:srcRect l="-1926" t="-1358" b="42555"/>
          <a:stretch/>
        </p:blipFill>
        <p:spPr>
          <a:xfrm>
            <a:off x="5239825" y="1856500"/>
            <a:ext cx="3707700" cy="2082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p65"/>
          <p:cNvSpPr txBox="1"/>
          <p:nvPr/>
        </p:nvSpPr>
        <p:spPr>
          <a:xfrm>
            <a:off x="590850" y="4017850"/>
            <a:ext cx="1027500" cy="192300"/>
          </a:xfrm>
          <a:prstGeom prst="rect">
            <a:avLst/>
          </a:prstGeom>
          <a:noFill/>
          <a:ln w="38100" cap="flat" cmpd="sng">
            <a:solidFill>
              <a:srgbClr val="92C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325" name="Google Shape;325;p65"/>
          <p:cNvSpPr txBox="1"/>
          <p:nvPr/>
        </p:nvSpPr>
        <p:spPr>
          <a:xfrm>
            <a:off x="5375125" y="2618425"/>
            <a:ext cx="3437100" cy="618900"/>
          </a:xfrm>
          <a:prstGeom prst="rect">
            <a:avLst/>
          </a:prstGeom>
          <a:noFill/>
          <a:ln w="38100" cap="flat" cmpd="sng">
            <a:solidFill>
              <a:srgbClr val="92C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6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/>
              <a:t>Supporting your community in moments that matter</a:t>
            </a:r>
            <a:endParaRPr/>
          </a:p>
        </p:txBody>
      </p:sp>
      <p:sp>
        <p:nvSpPr>
          <p:cNvPr id="331" name="Google Shape;331;p66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332" name="Google Shape;332;p66" title="Screenshot 2025-10-08 at 10.09.44 pm.png"/>
          <p:cNvPicPr preferRelativeResize="0"/>
          <p:nvPr/>
        </p:nvPicPr>
        <p:blipFill rotWithShape="1">
          <a:blip r:embed="rId3">
            <a:alphaModFix/>
          </a:blip>
          <a:srcRect l="-5138" t="-5138" r="-5138" b="-5138"/>
          <a:stretch/>
        </p:blipFill>
        <p:spPr>
          <a:xfrm>
            <a:off x="457200" y="1526675"/>
            <a:ext cx="4044000" cy="3108900"/>
          </a:xfrm>
          <a:prstGeom prst="roundRect">
            <a:avLst>
              <a:gd name="adj" fmla="val 485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3" name="Google Shape;333;p66"/>
          <p:cNvSpPr txBox="1"/>
          <p:nvPr/>
        </p:nvSpPr>
        <p:spPr>
          <a:xfrm>
            <a:off x="4785700" y="1796525"/>
            <a:ext cx="3598200" cy="2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Less than 12 hours after the traffic Hillcrest Primary School fatal jumping castle incident, a former student of the school launched a GoFundMe for the impacted families.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365760" lvl="0" indent="-21335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Over $1.4M was raised for both the families and victims.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365760" lvl="0" indent="-21335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We were able to work closely with the </a:t>
            </a:r>
            <a:r>
              <a:rPr lang="en" sz="1200" b="1">
                <a:latin typeface="Figtree"/>
                <a:ea typeface="Figtree"/>
                <a:cs typeface="Figtree"/>
                <a:sym typeface="Figtree"/>
              </a:rPr>
              <a:t>Lord Mayor’s Charitable Fund</a:t>
            </a: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, established weeks later, to redirect these generous donations to a central community fund.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7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/>
              <a:t>Supporting your community in moments that matter</a:t>
            </a:r>
            <a:endParaRPr/>
          </a:p>
        </p:txBody>
      </p:sp>
      <p:sp>
        <p:nvSpPr>
          <p:cNvPr id="339" name="Google Shape;339;p67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0" name="Google Shape;340;p67"/>
          <p:cNvSpPr txBox="1"/>
          <p:nvPr/>
        </p:nvSpPr>
        <p:spPr>
          <a:xfrm>
            <a:off x="4785700" y="2020950"/>
            <a:ext cx="3598200" cy="21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Within 24 hours of the fatal Westfield Bondi attacks, GoFundMe pages for the victims raised over $1M.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365760" lvl="0" indent="-21335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Connecting with the Local Mayor of Waverley to ensure she was across our vetting processes, helped capture local generosity and bring together the community in the wake of such loss. 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341" name="Google Shape;341;p67" title="Screenshot 2025-10-08 at 10.10.28 pm.png"/>
          <p:cNvPicPr preferRelativeResize="0"/>
          <p:nvPr/>
        </p:nvPicPr>
        <p:blipFill rotWithShape="1">
          <a:blip r:embed="rId3">
            <a:alphaModFix/>
          </a:blip>
          <a:srcRect l="-2921" t="-2932" r="-2932" b="-2921"/>
          <a:stretch/>
        </p:blipFill>
        <p:spPr>
          <a:xfrm>
            <a:off x="1311425" y="1580275"/>
            <a:ext cx="2869500" cy="3195600"/>
          </a:xfrm>
          <a:prstGeom prst="roundRect">
            <a:avLst>
              <a:gd name="adj" fmla="val 4569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/>
              <a:t>UK Community Foundations</a:t>
            </a:r>
            <a:endParaRPr/>
          </a:p>
        </p:txBody>
      </p:sp>
      <p:sp>
        <p:nvSpPr>
          <p:cNvPr id="347" name="Google Shape;347;p68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8" name="Google Shape;348;p68"/>
          <p:cNvSpPr txBox="1"/>
          <p:nvPr/>
        </p:nvSpPr>
        <p:spPr>
          <a:xfrm>
            <a:off x="4785700" y="1954854"/>
            <a:ext cx="3424200" cy="16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Establishing new models and partnerships with networks of Community Foundations around the world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365760" lvl="0" indent="-21335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This enables us to mobilise donors, capture generosity, disperse funds and put donations to work quickly in times of community crisis 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349" name="Google Shape;349;p68" title="Screenshot 2025-10-14 at 11.14.55 am.png"/>
          <p:cNvPicPr preferRelativeResize="0"/>
          <p:nvPr/>
        </p:nvPicPr>
        <p:blipFill rotWithShape="1">
          <a:blip r:embed="rId3">
            <a:alphaModFix/>
          </a:blip>
          <a:srcRect l="-2753" t="-5496"/>
          <a:stretch/>
        </p:blipFill>
        <p:spPr>
          <a:xfrm>
            <a:off x="288000" y="1528350"/>
            <a:ext cx="4284000" cy="3038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0" name="Google Shape;350;p68" title="Screenshot 2025-10-14 at 11.14.55 am.png"/>
          <p:cNvPicPr preferRelativeResize="0"/>
          <p:nvPr/>
        </p:nvPicPr>
        <p:blipFill rotWithShape="1">
          <a:blip r:embed="rId3">
            <a:alphaModFix/>
          </a:blip>
          <a:srcRect l="17574" t="66512" r="46683" b="28011"/>
          <a:stretch/>
        </p:blipFill>
        <p:spPr>
          <a:xfrm>
            <a:off x="3989173" y="4493669"/>
            <a:ext cx="3424200" cy="359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1D2D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88E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9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6217500" cy="7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innovation</a:t>
            </a:r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subTitle" idx="1"/>
          </p:nvPr>
        </p:nvSpPr>
        <p:spPr>
          <a:xfrm>
            <a:off x="404275" y="2510350"/>
            <a:ext cx="58863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donor-advised funds more accessible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0"/>
          <p:cNvSpPr txBox="1">
            <a:spLocks noGrp="1"/>
          </p:cNvSpPr>
          <p:nvPr>
            <p:ph type="title"/>
          </p:nvPr>
        </p:nvSpPr>
        <p:spPr>
          <a:xfrm>
            <a:off x="3708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US Giving Funds</a:t>
            </a:r>
            <a:endParaRPr/>
          </a:p>
        </p:txBody>
      </p:sp>
      <p:sp>
        <p:nvSpPr>
          <p:cNvPr id="362" name="Google Shape;362;p70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363" name="Google Shape;363;p70" title="Screenshot 2025-10-14 at 11.49.0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775" y="1331150"/>
            <a:ext cx="6051900" cy="353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1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369" name="Google Shape;369;p71" title="Screenshot 2025-10-14 at 11.09.0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600" y="1037900"/>
            <a:ext cx="6873053" cy="353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88E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2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6217500" cy="1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 sz="1100" b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72"/>
          <p:cNvSpPr txBox="1">
            <a:spLocks noGrp="1"/>
          </p:cNvSpPr>
          <p:nvPr>
            <p:ph type="title"/>
          </p:nvPr>
        </p:nvSpPr>
        <p:spPr>
          <a:xfrm>
            <a:off x="462513" y="2487925"/>
            <a:ext cx="4550700" cy="12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/>
              <a:t>You can reach the GoFundMe Australia team to explore partnerships, crisis response, or other collaboration opportunities via </a:t>
            </a:r>
            <a:endParaRPr sz="17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Australia@gofundme.com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10 years of Australian generosity</a:t>
            </a:r>
            <a:endParaRPr/>
          </a:p>
        </p:txBody>
      </p:sp>
      <p:pic>
        <p:nvPicPr>
          <p:cNvPr id="213" name="Google Shape;213;p55" title="Miss Nellie_s flooding 2021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646" b="7834"/>
          <a:stretch/>
        </p:blipFill>
        <p:spPr>
          <a:xfrm>
            <a:off x="418250" y="3201425"/>
            <a:ext cx="2625000" cy="1576800"/>
          </a:xfrm>
          <a:prstGeom prst="roundRect">
            <a:avLst>
              <a:gd name="adj" fmla="val 5012"/>
            </a:avLst>
          </a:prstGeom>
          <a:noFill/>
          <a:ln>
            <a:noFill/>
          </a:ln>
        </p:spPr>
      </p:pic>
      <p:pic>
        <p:nvPicPr>
          <p:cNvPr id="214" name="Google Shape;214;p55" title="Fiver For A Farmer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b="36900"/>
          <a:stretch/>
        </p:blipFill>
        <p:spPr>
          <a:xfrm>
            <a:off x="3164711" y="1531375"/>
            <a:ext cx="2625000" cy="1576800"/>
          </a:xfrm>
          <a:prstGeom prst="roundRect">
            <a:avLst>
              <a:gd name="adj" fmla="val 5012"/>
            </a:avLst>
          </a:prstGeom>
          <a:noFill/>
          <a:ln>
            <a:noFill/>
          </a:ln>
        </p:spPr>
      </p:pic>
      <p:sp>
        <p:nvSpPr>
          <p:cNvPr id="215" name="Google Shape;215;p55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216" name="Google Shape;216;p55" title="Koala Hospital Fu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50" y="1531367"/>
            <a:ext cx="2625000" cy="150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7" name="Google Shape;217;p55" title="Screenshot 2025-10-14 at 11.31.34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1150" y="1531375"/>
            <a:ext cx="2165100" cy="317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8" name="Google Shape;218;p55" title="Screenshot 2025-10-14 at 11.36.0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4700" y="3153825"/>
            <a:ext cx="2625000" cy="162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6"/>
          <p:cNvSpPr/>
          <p:nvPr/>
        </p:nvSpPr>
        <p:spPr>
          <a:xfrm>
            <a:off x="4108350" y="3310025"/>
            <a:ext cx="36750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24" name="Google Shape;224;p56"/>
          <p:cNvSpPr/>
          <p:nvPr/>
        </p:nvSpPr>
        <p:spPr>
          <a:xfrm>
            <a:off x="4810600" y="1705500"/>
            <a:ext cx="29565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25" name="Google Shape;225;p56"/>
          <p:cNvSpPr/>
          <p:nvPr/>
        </p:nvSpPr>
        <p:spPr>
          <a:xfrm>
            <a:off x="1603350" y="3310025"/>
            <a:ext cx="23898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26" name="Google Shape;226;p56"/>
          <p:cNvSpPr/>
          <p:nvPr/>
        </p:nvSpPr>
        <p:spPr>
          <a:xfrm>
            <a:off x="1603350" y="1705500"/>
            <a:ext cx="31014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27" name="Google Shape;227;p56"/>
          <p:cNvSpPr txBox="1">
            <a:spLocks noGrp="1"/>
          </p:cNvSpPr>
          <p:nvPr>
            <p:ph type="title"/>
          </p:nvPr>
        </p:nvSpPr>
        <p:spPr>
          <a:xfrm>
            <a:off x="1940250" y="861225"/>
            <a:ext cx="5263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10 years of Australian generosity</a:t>
            </a:r>
            <a:endParaRPr/>
          </a:p>
        </p:txBody>
      </p:sp>
      <p:sp>
        <p:nvSpPr>
          <p:cNvPr id="228" name="Google Shape;228;p56"/>
          <p:cNvSpPr txBox="1"/>
          <p:nvPr/>
        </p:nvSpPr>
        <p:spPr>
          <a:xfrm>
            <a:off x="2156844" y="1839552"/>
            <a:ext cx="1994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rPr>
              <a:t>1 in 3</a:t>
            </a:r>
            <a:endParaRPr sz="4000" b="1">
              <a:solidFill>
                <a:srgbClr val="274A34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29" name="Google Shape;229;p56"/>
          <p:cNvSpPr txBox="1"/>
          <p:nvPr/>
        </p:nvSpPr>
        <p:spPr>
          <a:xfrm>
            <a:off x="2096250" y="2646563"/>
            <a:ext cx="21156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4A9D4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Aussies have now used GoFundMe </a:t>
            </a:r>
            <a:endParaRPr sz="1091">
              <a:solidFill>
                <a:srgbClr val="4A9D4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30" name="Google Shape;230;p56"/>
          <p:cNvSpPr txBox="1"/>
          <p:nvPr/>
        </p:nvSpPr>
        <p:spPr>
          <a:xfrm>
            <a:off x="5291651" y="2646560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4A9D4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AUD has been donated to Australian causes</a:t>
            </a:r>
            <a:endParaRPr sz="1091">
              <a:solidFill>
                <a:srgbClr val="4A9D4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31" name="Google Shape;231;p56"/>
          <p:cNvSpPr txBox="1"/>
          <p:nvPr/>
        </p:nvSpPr>
        <p:spPr>
          <a:xfrm>
            <a:off x="1801038" y="3432002"/>
            <a:ext cx="1994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rPr>
              <a:t>33%</a:t>
            </a:r>
            <a:endParaRPr sz="4000" b="1">
              <a:solidFill>
                <a:srgbClr val="274A34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32" name="Google Shape;232;p56"/>
          <p:cNvSpPr txBox="1"/>
          <p:nvPr/>
        </p:nvSpPr>
        <p:spPr>
          <a:xfrm>
            <a:off x="1801038" y="4200010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4A9D4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of donors are repeat donors</a:t>
            </a:r>
            <a:endParaRPr sz="1091">
              <a:solidFill>
                <a:srgbClr val="4A9D4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33" name="Google Shape;233;p56"/>
          <p:cNvSpPr txBox="1"/>
          <p:nvPr/>
        </p:nvSpPr>
        <p:spPr>
          <a:xfrm>
            <a:off x="4305300" y="3484525"/>
            <a:ext cx="32811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rPr>
              <a:t>800,000</a:t>
            </a:r>
            <a:endParaRPr sz="4000" b="1">
              <a:solidFill>
                <a:srgbClr val="274A34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34" name="Google Shape;234;p56"/>
          <p:cNvSpPr txBox="1"/>
          <p:nvPr/>
        </p:nvSpPr>
        <p:spPr>
          <a:xfrm>
            <a:off x="5058920" y="4252528"/>
            <a:ext cx="17739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4A9D4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fundraisers published</a:t>
            </a:r>
            <a:endParaRPr sz="1091">
              <a:solidFill>
                <a:srgbClr val="4A9D4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35" name="Google Shape;235;p56"/>
          <p:cNvSpPr txBox="1"/>
          <p:nvPr/>
        </p:nvSpPr>
        <p:spPr>
          <a:xfrm>
            <a:off x="4810375" y="1839575"/>
            <a:ext cx="2956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274A34"/>
                </a:solidFill>
                <a:latin typeface="Figtree"/>
                <a:ea typeface="Figtree"/>
                <a:cs typeface="Figtree"/>
                <a:sym typeface="Figtree"/>
              </a:rPr>
              <a:t>$1.1B</a:t>
            </a:r>
            <a:endParaRPr sz="4000" b="1">
              <a:solidFill>
                <a:srgbClr val="274A34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36" name="Google Shape;236;p56"/>
          <p:cNvSpPr txBox="1"/>
          <p:nvPr/>
        </p:nvSpPr>
        <p:spPr>
          <a:xfrm>
            <a:off x="9408700" y="1657350"/>
            <a:ext cx="403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" lvl="0" indent="-1943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$1.1 billion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AUD has been donated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800,000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fundraisers published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1 in 3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Aussies have used GoFundMe to help one another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A third of donors are </a:t>
            </a: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repeat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donors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37" name="Google Shape;237;p56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7"/>
          <p:cNvSpPr/>
          <p:nvPr/>
        </p:nvSpPr>
        <p:spPr>
          <a:xfrm>
            <a:off x="3750650" y="3310025"/>
            <a:ext cx="40326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43" name="Google Shape;243;p57"/>
          <p:cNvSpPr/>
          <p:nvPr/>
        </p:nvSpPr>
        <p:spPr>
          <a:xfrm>
            <a:off x="4485925" y="1705500"/>
            <a:ext cx="32811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44" name="Google Shape;244;p57"/>
          <p:cNvSpPr/>
          <p:nvPr/>
        </p:nvSpPr>
        <p:spPr>
          <a:xfrm>
            <a:off x="1603350" y="3310025"/>
            <a:ext cx="20526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45" name="Google Shape;245;p57"/>
          <p:cNvSpPr/>
          <p:nvPr/>
        </p:nvSpPr>
        <p:spPr>
          <a:xfrm>
            <a:off x="1603350" y="1705500"/>
            <a:ext cx="2773200" cy="1504800"/>
          </a:xfrm>
          <a:prstGeom prst="roundRect">
            <a:avLst>
              <a:gd name="adj" fmla="val 16667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46" name="Google Shape;246;p57"/>
          <p:cNvSpPr txBox="1">
            <a:spLocks noGrp="1"/>
          </p:cNvSpPr>
          <p:nvPr>
            <p:ph type="title"/>
          </p:nvPr>
        </p:nvSpPr>
        <p:spPr>
          <a:xfrm>
            <a:off x="1940250" y="861225"/>
            <a:ext cx="5263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15 years of global giving</a:t>
            </a:r>
            <a:endParaRPr/>
          </a:p>
        </p:txBody>
      </p:sp>
      <p:sp>
        <p:nvSpPr>
          <p:cNvPr id="247" name="Google Shape;247;p57"/>
          <p:cNvSpPr/>
          <p:nvPr/>
        </p:nvSpPr>
        <p:spPr>
          <a:xfrm>
            <a:off x="457200" y="468025"/>
            <a:ext cx="18519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around the world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8" name="Google Shape;248;p57"/>
          <p:cNvSpPr txBox="1"/>
          <p:nvPr/>
        </p:nvSpPr>
        <p:spPr>
          <a:xfrm>
            <a:off x="9399075" y="1518250"/>
            <a:ext cx="403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" lvl="0" indent="-1943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15 years</a:t>
            </a:r>
            <a:endParaRPr sz="1200" b="1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A global community of </a:t>
            </a: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200 million</a:t>
            </a:r>
            <a:endParaRPr sz="1200" b="1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Over </a:t>
            </a: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$40 billion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raised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1 in 3</a:t>
            </a: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 repeat donors</a:t>
            </a:r>
            <a:endParaRPr sz="1200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274320" lvl="0" indent="-19431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900"/>
              <a:buFont typeface="Figtree"/>
              <a:buChar char="●"/>
            </a:pPr>
            <a:r>
              <a:rPr lang="en" sz="1200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Two donations </a:t>
            </a:r>
            <a:r>
              <a:rPr lang="en" sz="12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every second</a:t>
            </a:r>
            <a:endParaRPr sz="1200" b="1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49" name="Google Shape;249;p57"/>
          <p:cNvSpPr txBox="1"/>
          <p:nvPr/>
        </p:nvSpPr>
        <p:spPr>
          <a:xfrm>
            <a:off x="1998794" y="1839575"/>
            <a:ext cx="1994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rPr>
              <a:t>200M</a:t>
            </a:r>
            <a:endParaRPr sz="4000" b="1">
              <a:solidFill>
                <a:schemeClr val="accen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50" name="Google Shape;250;p57"/>
          <p:cNvSpPr txBox="1"/>
          <p:nvPr/>
        </p:nvSpPr>
        <p:spPr>
          <a:xfrm>
            <a:off x="1992744" y="2646560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185B93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global community</a:t>
            </a:r>
            <a:endParaRPr sz="1091">
              <a:solidFill>
                <a:srgbClr val="185B93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1" name="Google Shape;251;p57"/>
          <p:cNvSpPr txBox="1"/>
          <p:nvPr/>
        </p:nvSpPr>
        <p:spPr>
          <a:xfrm>
            <a:off x="5129276" y="2646560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185B93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dollars raised</a:t>
            </a:r>
            <a:endParaRPr sz="1091">
              <a:solidFill>
                <a:srgbClr val="185B93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2" name="Google Shape;252;p57"/>
          <p:cNvSpPr txBox="1"/>
          <p:nvPr/>
        </p:nvSpPr>
        <p:spPr>
          <a:xfrm>
            <a:off x="1615438" y="3432002"/>
            <a:ext cx="1994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rPr>
              <a:t>1 in 3</a:t>
            </a:r>
            <a:endParaRPr sz="4000" b="1">
              <a:solidFill>
                <a:schemeClr val="accen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53" name="Google Shape;253;p57"/>
          <p:cNvSpPr txBox="1"/>
          <p:nvPr/>
        </p:nvSpPr>
        <p:spPr>
          <a:xfrm>
            <a:off x="1615438" y="4200010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185B93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repeat donors</a:t>
            </a:r>
            <a:endParaRPr sz="1091">
              <a:solidFill>
                <a:srgbClr val="185B93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4" name="Google Shape;254;p57"/>
          <p:cNvSpPr txBox="1"/>
          <p:nvPr/>
        </p:nvSpPr>
        <p:spPr>
          <a:xfrm>
            <a:off x="3857600" y="3484527"/>
            <a:ext cx="36891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rPr>
              <a:t>2 donations</a:t>
            </a:r>
            <a:endParaRPr sz="4000" b="1">
              <a:solidFill>
                <a:schemeClr val="accen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55" name="Google Shape;255;p57"/>
          <p:cNvSpPr txBox="1"/>
          <p:nvPr/>
        </p:nvSpPr>
        <p:spPr>
          <a:xfrm>
            <a:off x="4704932" y="4252535"/>
            <a:ext cx="199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779"/>
              </a:spcAft>
              <a:buNone/>
            </a:pPr>
            <a:r>
              <a:rPr lang="en" sz="1091">
                <a:solidFill>
                  <a:srgbClr val="185B93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are made every second</a:t>
            </a:r>
            <a:endParaRPr sz="1091">
              <a:solidFill>
                <a:srgbClr val="185B93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6" name="Google Shape;256;p57"/>
          <p:cNvSpPr txBox="1"/>
          <p:nvPr/>
        </p:nvSpPr>
        <p:spPr>
          <a:xfrm>
            <a:off x="4485775" y="1839575"/>
            <a:ext cx="32811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50" tIns="71250" rIns="71250" bIns="7125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rPr>
              <a:t>Over $40B</a:t>
            </a:r>
            <a:endParaRPr sz="4000" b="1">
              <a:solidFill>
                <a:schemeClr val="accen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88E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8"/>
          <p:cNvSpPr txBox="1">
            <a:spLocks noGrp="1"/>
          </p:cNvSpPr>
          <p:nvPr>
            <p:ph type="title"/>
          </p:nvPr>
        </p:nvSpPr>
        <p:spPr>
          <a:xfrm>
            <a:off x="358200" y="1680600"/>
            <a:ext cx="6217500" cy="19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for the </a:t>
            </a:r>
            <a:br>
              <a:rPr lang="en"/>
            </a:br>
            <a:r>
              <a:rPr lang="en"/>
              <a:t>next generation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9" title="victoria-romulo-4GvTCFYDeGg-unsplash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997" t="10810" r="4307" b="34340"/>
          <a:stretch/>
        </p:blipFill>
        <p:spPr>
          <a:xfrm>
            <a:off x="6319800" y="852600"/>
            <a:ext cx="2824200" cy="3383400"/>
          </a:xfrm>
          <a:prstGeom prst="roundRect">
            <a:avLst>
              <a:gd name="adj" fmla="val 0"/>
            </a:avLst>
          </a:prstGeom>
        </p:spPr>
      </p:pic>
      <p:sp>
        <p:nvSpPr>
          <p:cNvPr id="267" name="Google Shape;267;p59"/>
          <p:cNvSpPr txBox="1">
            <a:spLocks noGrp="1"/>
          </p:cNvSpPr>
          <p:nvPr>
            <p:ph type="title"/>
          </p:nvPr>
        </p:nvSpPr>
        <p:spPr>
          <a:xfrm>
            <a:off x="358200" y="660450"/>
            <a:ext cx="46161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shifting nature of giving</a:t>
            </a:r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358200" y="1676138"/>
            <a:ext cx="44043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16534" algn="l" rtl="0"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50"/>
              <a:buFont typeface="Figtree"/>
              <a:buChar char="●"/>
            </a:pPr>
            <a:r>
              <a:rPr lang="en" sz="1250">
                <a:solidFill>
                  <a:srgbClr val="000000"/>
                </a:solidFill>
              </a:rPr>
              <a:t>Gen Z sees social media as both a way to </a:t>
            </a:r>
            <a:r>
              <a:rPr lang="en" sz="1250" b="1">
                <a:solidFill>
                  <a:srgbClr val="000000"/>
                </a:solidFill>
              </a:rPr>
              <a:t>give</a:t>
            </a:r>
            <a:r>
              <a:rPr lang="en" sz="1250">
                <a:solidFill>
                  <a:srgbClr val="000000"/>
                </a:solidFill>
              </a:rPr>
              <a:t> and </a:t>
            </a:r>
            <a:r>
              <a:rPr lang="en" sz="1250" b="1">
                <a:solidFill>
                  <a:srgbClr val="000000"/>
                </a:solidFill>
              </a:rPr>
              <a:t>advocate</a:t>
            </a:r>
            <a:r>
              <a:rPr lang="en" sz="1250">
                <a:solidFill>
                  <a:srgbClr val="000000"/>
                </a:solidFill>
              </a:rPr>
              <a:t> for causes</a:t>
            </a:r>
            <a:endParaRPr sz="1250">
              <a:solidFill>
                <a:srgbClr val="000000"/>
              </a:solidFill>
            </a:endParaRPr>
          </a:p>
          <a:p>
            <a:pPr marL="365760" lvl="0" indent="-216534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50"/>
              <a:buFont typeface="Arial"/>
              <a:buChar char="●"/>
            </a:pPr>
            <a:r>
              <a:rPr lang="en" sz="1250">
                <a:solidFill>
                  <a:srgbClr val="000000"/>
                </a:solidFill>
              </a:rPr>
              <a:t>They’re </a:t>
            </a:r>
            <a:r>
              <a:rPr lang="en" sz="1250" b="1">
                <a:solidFill>
                  <a:srgbClr val="000000"/>
                </a:solidFill>
              </a:rPr>
              <a:t>10x more likely</a:t>
            </a:r>
            <a:r>
              <a:rPr lang="en" sz="1250">
                <a:solidFill>
                  <a:srgbClr val="000000"/>
                </a:solidFill>
              </a:rPr>
              <a:t> than Boomers to share donations online, with nearly half believing people should do so to inspire others</a:t>
            </a:r>
            <a:endParaRPr sz="1250">
              <a:solidFill>
                <a:srgbClr val="000000"/>
              </a:solidFill>
            </a:endParaRPr>
          </a:p>
          <a:p>
            <a:pPr marL="365760" lvl="0" indent="-216534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50"/>
              <a:buFont typeface="Arial"/>
              <a:buChar char="●"/>
            </a:pPr>
            <a:r>
              <a:rPr lang="en" sz="1250"/>
              <a:t>The majority of Gen Z and Millennials </a:t>
            </a:r>
            <a:r>
              <a:rPr lang="en" sz="1250" b="1"/>
              <a:t>already follow an impact creators online</a:t>
            </a:r>
            <a:r>
              <a:rPr lang="en" sz="1250"/>
              <a:t>, with one in four Gen Zers saying they’ve been motivated to donate because of a social media creator</a:t>
            </a:r>
            <a:endParaRPr sz="1250"/>
          </a:p>
          <a:p>
            <a:pPr marL="365760" lvl="0" indent="-216534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50"/>
              <a:buFont typeface="Arial"/>
              <a:buChar char="●"/>
            </a:pPr>
            <a:r>
              <a:rPr lang="en" sz="1250"/>
              <a:t>Over half of Gen Z say they would trust impact creators to make donations on their behalf</a:t>
            </a:r>
            <a:endParaRPr sz="125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</p:txBody>
      </p:sp>
      <p:grpSp>
        <p:nvGrpSpPr>
          <p:cNvPr id="269" name="Google Shape;269;p59"/>
          <p:cNvGrpSpPr/>
          <p:nvPr/>
        </p:nvGrpSpPr>
        <p:grpSpPr>
          <a:xfrm>
            <a:off x="5996649" y="0"/>
            <a:ext cx="3147352" cy="5143501"/>
            <a:chOff x="6758649" y="0"/>
            <a:chExt cx="3147352" cy="5143501"/>
          </a:xfrm>
        </p:grpSpPr>
        <p:pic>
          <p:nvPicPr>
            <p:cNvPr id="270" name="Google Shape;270;p59" title="pocket-ray.png"/>
            <p:cNvPicPr preferRelativeResize="0"/>
            <p:nvPr/>
          </p:nvPicPr>
          <p:blipFill rotWithShape="1">
            <a:blip r:embed="rId4">
              <a:alphaModFix/>
            </a:blip>
            <a:srcRect t="35268" b="-6"/>
            <a:stretch/>
          </p:blipFill>
          <p:spPr>
            <a:xfrm rot="5400000">
              <a:off x="6538875" y="988479"/>
              <a:ext cx="3586899" cy="314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59" title="side-rays.png"/>
            <p:cNvPicPr preferRelativeResize="0"/>
            <p:nvPr/>
          </p:nvPicPr>
          <p:blipFill rotWithShape="1">
            <a:blip r:embed="rId5">
              <a:alphaModFix/>
            </a:blip>
            <a:srcRect l="61828" r="3751"/>
            <a:stretch/>
          </p:blipFill>
          <p:spPr>
            <a:xfrm>
              <a:off x="6758650" y="0"/>
              <a:ext cx="31473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59"/>
          <p:cNvSpPr/>
          <p:nvPr/>
        </p:nvSpPr>
        <p:spPr>
          <a:xfrm>
            <a:off x="457200" y="474275"/>
            <a:ext cx="562800" cy="21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Gen Z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0"/>
          <p:cNvSpPr txBox="1">
            <a:spLocks noGrp="1"/>
          </p:cNvSpPr>
          <p:nvPr>
            <p:ph type="title"/>
          </p:nvPr>
        </p:nvSpPr>
        <p:spPr>
          <a:xfrm>
            <a:off x="358200" y="808925"/>
            <a:ext cx="67038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An entry point to charitable giving</a:t>
            </a:r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body" idx="1"/>
          </p:nvPr>
        </p:nvSpPr>
        <p:spPr>
          <a:xfrm>
            <a:off x="358200" y="1591800"/>
            <a:ext cx="4706400" cy="25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marR="0" lvl="0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A quarter of all Australians (23%) said their first ever experience of charitable giving was through GoFundMe</a:t>
            </a:r>
            <a:endParaRPr/>
          </a:p>
          <a:p>
            <a:pPr marL="914400" lvl="1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This rises significantly to almost </a:t>
            </a:r>
            <a:r>
              <a:rPr lang="en" b="1"/>
              <a:t>40% of Gen Z </a:t>
            </a:r>
            <a:r>
              <a:rPr lang="en"/>
              <a:t>donating for the first time via GoFundMe</a:t>
            </a:r>
            <a:endParaRPr/>
          </a:p>
          <a:p>
            <a:pPr marL="365760" lvl="0" indent="-213359" algn="l" rtl="0"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It is a significant evolution that Australian Gen Z are experiencing the power of help for the first time through GoFundMe</a:t>
            </a:r>
            <a:endParaRPr/>
          </a:p>
          <a:p>
            <a:pPr marL="365760" lvl="0" indent="-213359" algn="l" rtl="0">
              <a:spcBef>
                <a:spcPts val="1000"/>
              </a:spcBef>
              <a:spcAft>
                <a:spcPts val="1000"/>
              </a:spcAft>
              <a:buClr>
                <a:srgbClr val="92CE3E"/>
              </a:buClr>
              <a:buSzPts val="1200"/>
              <a:buChar char="●"/>
            </a:pPr>
            <a:r>
              <a:rPr lang="en"/>
              <a:t>Over 40% of Aussies say that since making that first donation, they have gone on to be more charitable</a:t>
            </a:r>
            <a:endParaRPr/>
          </a:p>
        </p:txBody>
      </p:sp>
      <p:pic>
        <p:nvPicPr>
          <p:cNvPr id="279" name="Google Shape;279;p60" title="a-c-s4h8Kmcy6hw-unsplash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842" r="44837" b="16742"/>
          <a:stretch/>
        </p:blipFill>
        <p:spPr>
          <a:xfrm>
            <a:off x="6319800" y="852600"/>
            <a:ext cx="2824200" cy="3383400"/>
          </a:xfrm>
          <a:prstGeom prst="roundRect">
            <a:avLst>
              <a:gd name="adj" fmla="val 0"/>
            </a:avLst>
          </a:prstGeom>
        </p:spPr>
      </p:pic>
      <p:grpSp>
        <p:nvGrpSpPr>
          <p:cNvPr id="280" name="Google Shape;280;p60"/>
          <p:cNvGrpSpPr/>
          <p:nvPr/>
        </p:nvGrpSpPr>
        <p:grpSpPr>
          <a:xfrm>
            <a:off x="5996649" y="0"/>
            <a:ext cx="3147352" cy="5143501"/>
            <a:chOff x="6758649" y="0"/>
            <a:chExt cx="3147352" cy="5143501"/>
          </a:xfrm>
        </p:grpSpPr>
        <p:pic>
          <p:nvPicPr>
            <p:cNvPr id="281" name="Google Shape;281;p60" title="pocket-ray.png"/>
            <p:cNvPicPr preferRelativeResize="0"/>
            <p:nvPr/>
          </p:nvPicPr>
          <p:blipFill rotWithShape="1">
            <a:blip r:embed="rId4">
              <a:alphaModFix/>
            </a:blip>
            <a:srcRect t="35268" b="-6"/>
            <a:stretch/>
          </p:blipFill>
          <p:spPr>
            <a:xfrm rot="5400000">
              <a:off x="6538875" y="988479"/>
              <a:ext cx="3586899" cy="314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60" title="side-rays.png"/>
            <p:cNvPicPr preferRelativeResize="0"/>
            <p:nvPr/>
          </p:nvPicPr>
          <p:blipFill rotWithShape="1">
            <a:blip r:embed="rId5">
              <a:alphaModFix/>
            </a:blip>
            <a:srcRect l="61828" r="3751"/>
            <a:stretch/>
          </p:blipFill>
          <p:spPr>
            <a:xfrm>
              <a:off x="6758650" y="0"/>
              <a:ext cx="31473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60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 txBox="1">
            <a:spLocks noGrp="1"/>
          </p:cNvSpPr>
          <p:nvPr>
            <p:ph type="title"/>
          </p:nvPr>
        </p:nvSpPr>
        <p:spPr>
          <a:xfrm>
            <a:off x="358200" y="802575"/>
            <a:ext cx="67038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next decade</a:t>
            </a:r>
            <a:endParaRPr/>
          </a:p>
        </p:txBody>
      </p:sp>
      <p:sp>
        <p:nvSpPr>
          <p:cNvPr id="289" name="Google Shape;289;p61"/>
          <p:cNvSpPr/>
          <p:nvPr/>
        </p:nvSpPr>
        <p:spPr>
          <a:xfrm>
            <a:off x="457200" y="468025"/>
            <a:ext cx="1371300" cy="22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GoFundMe Australia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90" name="Google Shape;290;p61"/>
          <p:cNvSpPr/>
          <p:nvPr/>
        </p:nvSpPr>
        <p:spPr>
          <a:xfrm>
            <a:off x="457200" y="1517525"/>
            <a:ext cx="4066800" cy="3326100"/>
          </a:xfrm>
          <a:prstGeom prst="roundRect">
            <a:avLst>
              <a:gd name="adj" fmla="val 2125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Insights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10 years has provided us a wealth of insights to now unlock help at scale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Drawing on insights from millions of fundraisers, drive innovation that boosts participation in charitable giving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We are focused on building more valuable tools to help unlock Australian generosity at scale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291" name="Google Shape;291;p61"/>
          <p:cNvSpPr/>
          <p:nvPr/>
        </p:nvSpPr>
        <p:spPr>
          <a:xfrm>
            <a:off x="4638900" y="1517525"/>
            <a:ext cx="4066800" cy="3326100"/>
          </a:xfrm>
          <a:prstGeom prst="roundRect">
            <a:avLst>
              <a:gd name="adj" fmla="val 2125"/>
            </a:avLst>
          </a:prstGeom>
          <a:solidFill>
            <a:srgbClr val="FAFAFA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232323"/>
                </a:solidFill>
                <a:latin typeface="Figtree"/>
                <a:ea typeface="Figtree"/>
                <a:cs typeface="Figtree"/>
                <a:sym typeface="Figtree"/>
              </a:rPr>
              <a:t>Innovation</a:t>
            </a:r>
            <a:endParaRPr sz="1300" b="1">
              <a:solidFill>
                <a:srgbClr val="232323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GoFundMe’s AI-powered fundraising features have been used more than </a:t>
            </a:r>
            <a:br>
              <a:rPr lang="en" sz="1200">
                <a:latin typeface="Figtree"/>
                <a:ea typeface="Figtree"/>
                <a:cs typeface="Figtree"/>
                <a:sym typeface="Figtree"/>
              </a:rPr>
            </a:b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50 million times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2CE3E"/>
              </a:buClr>
              <a:buSzPts val="1200"/>
              <a:buFont typeface="Figtree"/>
              <a:buChar char="●"/>
            </a:pP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GoFundMe’s impact-sharing technology </a:t>
            </a:r>
            <a:br>
              <a:rPr lang="en" sz="1200">
                <a:latin typeface="Figtree"/>
                <a:ea typeface="Figtree"/>
                <a:cs typeface="Figtree"/>
                <a:sym typeface="Figtree"/>
              </a:rPr>
            </a:b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has inspired over 18 million donations in </a:t>
            </a:r>
            <a:br>
              <a:rPr lang="en" sz="1200">
                <a:latin typeface="Figtree"/>
                <a:ea typeface="Figtree"/>
                <a:cs typeface="Figtree"/>
                <a:sym typeface="Figtree"/>
              </a:rPr>
            </a:br>
            <a:r>
              <a:rPr lang="en" sz="1200">
                <a:latin typeface="Figtree"/>
                <a:ea typeface="Figtree"/>
                <a:cs typeface="Figtree"/>
                <a:sym typeface="Figtree"/>
              </a:rPr>
              <a:t>the last year</a:t>
            </a:r>
            <a:endParaRPr sz="1200">
              <a:latin typeface="Figtree"/>
              <a:ea typeface="Figtree"/>
              <a:cs typeface="Figtree"/>
              <a:sym typeface="Figtree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2"/>
          <p:cNvSpPr txBox="1">
            <a:spLocks noGrp="1"/>
          </p:cNvSpPr>
          <p:nvPr>
            <p:ph type="title"/>
          </p:nvPr>
        </p:nvSpPr>
        <p:spPr>
          <a:xfrm>
            <a:off x="358200" y="846800"/>
            <a:ext cx="84024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Innovating for next gen donors</a:t>
            </a:r>
            <a:endParaRPr/>
          </a:p>
        </p:txBody>
      </p:sp>
      <p:sp>
        <p:nvSpPr>
          <p:cNvPr id="297" name="Google Shape;297;p62"/>
          <p:cNvSpPr/>
          <p:nvPr/>
        </p:nvSpPr>
        <p:spPr>
          <a:xfrm>
            <a:off x="457200" y="457200"/>
            <a:ext cx="1082400" cy="2109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74A34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Impact links</a:t>
            </a:r>
            <a:endParaRPr sz="1000">
              <a:solidFill>
                <a:srgbClr val="274A34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pic>
        <p:nvPicPr>
          <p:cNvPr id="298" name="Google Shape;298;p62" title="light.png"/>
          <p:cNvPicPr preferRelativeResize="0"/>
          <p:nvPr/>
        </p:nvPicPr>
        <p:blipFill rotWithShape="1">
          <a:blip r:embed="rId3">
            <a:alphaModFix/>
          </a:blip>
          <a:srcRect b="37899"/>
          <a:stretch/>
        </p:blipFill>
        <p:spPr>
          <a:xfrm>
            <a:off x="2994100" y="1546650"/>
            <a:ext cx="3130600" cy="3961677"/>
          </a:xfrm>
          <a:prstGeom prst="rect">
            <a:avLst/>
          </a:prstGeom>
          <a:noFill/>
          <a:ln>
            <a:noFill/>
          </a:ln>
          <a:effectLst>
            <a:outerShdw blurRad="494090" algn="bl" rotWithShape="0">
              <a:srgbClr val="000000">
                <a:alpha val="6000"/>
              </a:srgbClr>
            </a:outerShdw>
          </a:effectLst>
        </p:spPr>
      </p:pic>
      <p:sp>
        <p:nvSpPr>
          <p:cNvPr id="299" name="Google Shape;299;p62"/>
          <p:cNvSpPr/>
          <p:nvPr/>
        </p:nvSpPr>
        <p:spPr>
          <a:xfrm>
            <a:off x="3144150" y="1683950"/>
            <a:ext cx="2830500" cy="4083900"/>
          </a:xfrm>
          <a:prstGeom prst="roundRect">
            <a:avLst>
              <a:gd name="adj" fmla="val 1333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300" name="Google Shape;300;p62" title="Oct-13-2025 12-45-17.gif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209" t="1506" r="3209"/>
          <a:stretch/>
        </p:blipFill>
        <p:spPr>
          <a:xfrm>
            <a:off x="3171000" y="1683950"/>
            <a:ext cx="2776800" cy="3645000"/>
          </a:xfrm>
          <a:prstGeom prst="roundRect">
            <a:avLst>
              <a:gd name="adj" fmla="val 11124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oFundMe deck template">
  <a:themeElements>
    <a:clrScheme name="Simple Light">
      <a:dk1>
        <a:srgbClr val="232323"/>
      </a:dk1>
      <a:lt1>
        <a:srgbClr val="FFFFFF"/>
      </a:lt1>
      <a:dk2>
        <a:srgbClr val="0B291A"/>
      </a:dk2>
      <a:lt2>
        <a:srgbClr val="CCF88E"/>
      </a:lt2>
      <a:accent1>
        <a:srgbClr val="1C456B"/>
      </a:accent1>
      <a:accent2>
        <a:srgbClr val="A7E3E3"/>
      </a:accent2>
      <a:accent3>
        <a:srgbClr val="4D4216"/>
      </a:accent3>
      <a:accent4>
        <a:srgbClr val="FFD863"/>
      </a:accent4>
      <a:accent5>
        <a:srgbClr val="642878"/>
      </a:accent5>
      <a:accent6>
        <a:srgbClr val="ECCFF6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FundMe Pro deck template">
  <a:themeElements>
    <a:clrScheme name="Simple Light">
      <a:dk1>
        <a:srgbClr val="232323"/>
      </a:dk1>
      <a:lt1>
        <a:srgbClr val="FFFFFF"/>
      </a:lt1>
      <a:dk2>
        <a:srgbClr val="0B291A"/>
      </a:dk2>
      <a:lt2>
        <a:srgbClr val="CCF88E"/>
      </a:lt2>
      <a:accent1>
        <a:srgbClr val="1C456B"/>
      </a:accent1>
      <a:accent2>
        <a:srgbClr val="A7E3E3"/>
      </a:accent2>
      <a:accent3>
        <a:srgbClr val="4D4216"/>
      </a:accent3>
      <a:accent4>
        <a:srgbClr val="FFD863"/>
      </a:accent4>
      <a:accent5>
        <a:srgbClr val="642878"/>
      </a:accent5>
      <a:accent6>
        <a:srgbClr val="ECCFF6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Microsoft Macintosh PowerPoint</Application>
  <PresentationFormat>On-screen Show (16:9)</PresentationFormat>
  <Paragraphs>113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Poppins</vt:lpstr>
      <vt:lpstr>Arial</vt:lpstr>
      <vt:lpstr>Poppins Medium</vt:lpstr>
      <vt:lpstr>Figtree ExtraBold</vt:lpstr>
      <vt:lpstr>Poppins SemiBold</vt:lpstr>
      <vt:lpstr>Figtree Medium</vt:lpstr>
      <vt:lpstr>Figtree SemiBold</vt:lpstr>
      <vt:lpstr>Figtree</vt:lpstr>
      <vt:lpstr>Lato</vt:lpstr>
      <vt:lpstr>GoFundMe deck template</vt:lpstr>
      <vt:lpstr>GoFundMe Pro deck template</vt:lpstr>
      <vt:lpstr>Celebrating 10 years of Australian generosity</vt:lpstr>
      <vt:lpstr>10 years of Australian generosity</vt:lpstr>
      <vt:lpstr>10 years of Australian generosity</vt:lpstr>
      <vt:lpstr>15 years of global giving</vt:lpstr>
      <vt:lpstr>Building for the  next generation </vt:lpstr>
      <vt:lpstr>The shifting nature of giving</vt:lpstr>
      <vt:lpstr>An entry point to charitable giving</vt:lpstr>
      <vt:lpstr>The next decade</vt:lpstr>
      <vt:lpstr>Innovating for next gen donors</vt:lpstr>
      <vt:lpstr>Community crisis response </vt:lpstr>
      <vt:lpstr>Community crisis &amp; natural disaster</vt:lpstr>
      <vt:lpstr>Partners in disbursement</vt:lpstr>
      <vt:lpstr>  Supporting your community in moments that matter</vt:lpstr>
      <vt:lpstr>  Supporting your community in moments that matter</vt:lpstr>
      <vt:lpstr>  UK Community Foundations</vt:lpstr>
      <vt:lpstr>Global innovation</vt:lpstr>
      <vt:lpstr>US Giving Funds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Nicola Britton</cp:lastModifiedBy>
  <cp:revision>1</cp:revision>
  <dcterms:modified xsi:type="dcterms:W3CDTF">2025-10-14T01:53:27Z</dcterms:modified>
</cp:coreProperties>
</file>